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Default Extension="vml" ContentType="application/vnd.openxmlformats-officedocument.vmlDrawing"/>
  <Default Extension="xlsx" ContentType="application/vnd.openxmlformats-officedocument.spreadsheetml.sheet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0"/>
  </p:notesMasterIdLst>
  <p:sldIdLst>
    <p:sldId id="256" r:id="rId2"/>
    <p:sldId id="257" r:id="rId3"/>
    <p:sldId id="258" r:id="rId4"/>
    <p:sldId id="274" r:id="rId5"/>
    <p:sldId id="285" r:id="rId6"/>
    <p:sldId id="267" r:id="rId7"/>
    <p:sldId id="286" r:id="rId8"/>
    <p:sldId id="292" r:id="rId9"/>
    <p:sldId id="293" r:id="rId10"/>
    <p:sldId id="294" r:id="rId11"/>
    <p:sldId id="295" r:id="rId12"/>
    <p:sldId id="296" r:id="rId13"/>
    <p:sldId id="275" r:id="rId14"/>
    <p:sldId id="278" r:id="rId15"/>
    <p:sldId id="279" r:id="rId16"/>
    <p:sldId id="280" r:id="rId17"/>
    <p:sldId id="276" r:id="rId18"/>
    <p:sldId id="281" r:id="rId19"/>
    <p:sldId id="277" r:id="rId20"/>
    <p:sldId id="263" r:id="rId21"/>
    <p:sldId id="264" r:id="rId22"/>
    <p:sldId id="266" r:id="rId23"/>
    <p:sldId id="269" r:id="rId24"/>
    <p:sldId id="282" r:id="rId25"/>
    <p:sldId id="297" r:id="rId26"/>
    <p:sldId id="283" r:id="rId27"/>
    <p:sldId id="273" r:id="rId28"/>
    <p:sldId id="284" r:id="rId2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7" d="100"/>
          <a:sy n="67" d="100"/>
        </p:scale>
        <p:origin x="-42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70" d="100"/>
          <a:sy n="70" d="100"/>
        </p:scale>
        <p:origin x="-2766" y="-108"/>
      </p:cViewPr>
      <p:guideLst>
        <p:guide orient="horz" pos="2880"/>
        <p:guide pos="2160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87B77A5-F6D1-4A46-9D6A-A44C9C1E09BC}" type="datetimeFigureOut">
              <a:rPr lang="en-US" smtClean="0"/>
              <a:pPr/>
              <a:t>5/4/2011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0DB0847-3AAC-47C7-8584-254B7F80FAD5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E40AD1-C4D0-42D3-9ECA-BFAF3CD141C3}" type="datetimeFigureOut">
              <a:rPr lang="en-US" smtClean="0"/>
              <a:pPr/>
              <a:t>5/4/2011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649BE5-CD00-4D35-B834-9F3D8D8849A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E40AD1-C4D0-42D3-9ECA-BFAF3CD141C3}" type="datetimeFigureOut">
              <a:rPr lang="en-US" smtClean="0"/>
              <a:pPr/>
              <a:t>5/4/2011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649BE5-CD00-4D35-B834-9F3D8D8849A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E40AD1-C4D0-42D3-9ECA-BFAF3CD141C3}" type="datetimeFigureOut">
              <a:rPr lang="en-US" smtClean="0"/>
              <a:pPr/>
              <a:t>5/4/2011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649BE5-CD00-4D35-B834-9F3D8D8849A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E40AD1-C4D0-42D3-9ECA-BFAF3CD141C3}" type="datetimeFigureOut">
              <a:rPr lang="en-US" smtClean="0"/>
              <a:pPr/>
              <a:t>5/4/2011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649BE5-CD00-4D35-B834-9F3D8D8849A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E40AD1-C4D0-42D3-9ECA-BFAF3CD141C3}" type="datetimeFigureOut">
              <a:rPr lang="en-US" smtClean="0"/>
              <a:pPr/>
              <a:t>5/4/2011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649BE5-CD00-4D35-B834-9F3D8D8849A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E40AD1-C4D0-42D3-9ECA-BFAF3CD141C3}" type="datetimeFigureOut">
              <a:rPr lang="en-US" smtClean="0"/>
              <a:pPr/>
              <a:t>5/4/2011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649BE5-CD00-4D35-B834-9F3D8D8849A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E40AD1-C4D0-42D3-9ECA-BFAF3CD141C3}" type="datetimeFigureOut">
              <a:rPr lang="en-US" smtClean="0"/>
              <a:pPr/>
              <a:t>5/4/2011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649BE5-CD00-4D35-B834-9F3D8D8849A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E40AD1-C4D0-42D3-9ECA-BFAF3CD141C3}" type="datetimeFigureOut">
              <a:rPr lang="en-US" smtClean="0"/>
              <a:pPr/>
              <a:t>5/4/2011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649BE5-CD00-4D35-B834-9F3D8D8849A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E40AD1-C4D0-42D3-9ECA-BFAF3CD141C3}" type="datetimeFigureOut">
              <a:rPr lang="en-US" smtClean="0"/>
              <a:pPr/>
              <a:t>5/4/2011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649BE5-CD00-4D35-B834-9F3D8D8849A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E40AD1-C4D0-42D3-9ECA-BFAF3CD141C3}" type="datetimeFigureOut">
              <a:rPr lang="en-US" smtClean="0"/>
              <a:pPr/>
              <a:t>5/4/2011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649BE5-CD00-4D35-B834-9F3D8D8849A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E40AD1-C4D0-42D3-9ECA-BFAF3CD141C3}" type="datetimeFigureOut">
              <a:rPr lang="en-US" smtClean="0"/>
              <a:pPr/>
              <a:t>5/4/2011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649BE5-CD00-4D35-B834-9F3D8D8849A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gi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alphaModFix amt="13000"/>
            <a:lum/>
          </a:blip>
          <a:srcRect/>
          <a:stretch>
            <a:fillRect t="-29000" b="-2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E40AD1-C4D0-42D3-9ECA-BFAF3CD141C3}" type="datetimeFigureOut">
              <a:rPr lang="en-US" smtClean="0"/>
              <a:pPr/>
              <a:t>5/4/2011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649BE5-CD00-4D35-B834-9F3D8D8849AE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hyperlink" Target="http://www.waitingforfriday.com/index.php/Building_a_PIC18F_USB_device" TargetMode="Externa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Excel_Worksheet1.xls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838200"/>
            <a:ext cx="7772400" cy="1470025"/>
          </a:xfrm>
        </p:spPr>
        <p:txBody>
          <a:bodyPr>
            <a:normAutofit/>
          </a:bodyPr>
          <a:lstStyle/>
          <a:p>
            <a:r>
              <a:rPr lang="en-US" sz="6000" dirty="0" smtClean="0"/>
              <a:t>Hand 2 Speech</a:t>
            </a:r>
            <a:endParaRPr lang="en-US" sz="60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590800"/>
            <a:ext cx="6400800" cy="2971800"/>
          </a:xfrm>
        </p:spPr>
        <p:txBody>
          <a:bodyPr>
            <a:noAutofit/>
          </a:bodyPr>
          <a:lstStyle/>
          <a:p>
            <a:r>
              <a:rPr lang="en-US" b="1" dirty="0" smtClean="0">
                <a:solidFill>
                  <a:schemeClr val="tx1"/>
                </a:solidFill>
              </a:rPr>
              <a:t>Group: </a:t>
            </a:r>
            <a:r>
              <a:rPr lang="en-US" dirty="0" smtClean="0">
                <a:solidFill>
                  <a:schemeClr val="tx1"/>
                </a:solidFill>
              </a:rPr>
              <a:t>SD1102</a:t>
            </a:r>
          </a:p>
          <a:p>
            <a:r>
              <a:rPr lang="en-US" b="1" dirty="0" smtClean="0">
                <a:solidFill>
                  <a:schemeClr val="tx1"/>
                </a:solidFill>
              </a:rPr>
              <a:t>Group Members: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</a:p>
          <a:p>
            <a:r>
              <a:rPr lang="en-US" dirty="0" smtClean="0">
                <a:solidFill>
                  <a:schemeClr val="tx1"/>
                </a:solidFill>
              </a:rPr>
              <a:t>Mohammed </a:t>
            </a:r>
            <a:r>
              <a:rPr lang="en-US" dirty="0" err="1" smtClean="0">
                <a:solidFill>
                  <a:schemeClr val="tx1"/>
                </a:solidFill>
              </a:rPr>
              <a:t>Albalawi</a:t>
            </a:r>
            <a:endParaRPr lang="en-US" dirty="0" smtClean="0">
              <a:solidFill>
                <a:schemeClr val="tx1"/>
              </a:solidFill>
            </a:endParaRPr>
          </a:p>
          <a:p>
            <a:r>
              <a:rPr lang="en-US" dirty="0" smtClean="0">
                <a:solidFill>
                  <a:schemeClr val="tx1"/>
                </a:solidFill>
              </a:rPr>
              <a:t>Davis Beattie</a:t>
            </a:r>
          </a:p>
          <a:p>
            <a:r>
              <a:rPr lang="en-US" dirty="0" smtClean="0">
                <a:solidFill>
                  <a:schemeClr val="tx1"/>
                </a:solidFill>
              </a:rPr>
              <a:t>Stephen Farnsworth</a:t>
            </a:r>
          </a:p>
          <a:p>
            <a:r>
              <a:rPr lang="en-US" b="1" dirty="0" smtClean="0">
                <a:solidFill>
                  <a:schemeClr val="tx1"/>
                </a:solidFill>
              </a:rPr>
              <a:t>Advisor: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Cristinel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Ababei</a:t>
            </a:r>
            <a:endParaRPr lang="en-US" dirty="0" smtClean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PIC Serial Communication Progress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 descr="TR.bmp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57200" y="1752600"/>
            <a:ext cx="7619999" cy="4855882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57200" y="1143000"/>
            <a:ext cx="75438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Code for Transmitter:</a:t>
            </a:r>
            <a:endParaRPr lang="en-US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PIC Serial Communication Progress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386051" y="1260970"/>
            <a:ext cx="8311081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Code for Receiver:</a:t>
            </a:r>
          </a:p>
          <a:p>
            <a:endParaRPr lang="en-US" dirty="0" smtClean="0"/>
          </a:p>
        </p:txBody>
      </p:sp>
      <p:pic>
        <p:nvPicPr>
          <p:cNvPr id="7" name="Picture 6" descr="RS.bmp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57200" y="1676400"/>
            <a:ext cx="8087532" cy="472440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PIC Serial Communication Progress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Issues:</a:t>
            </a:r>
          </a:p>
          <a:p>
            <a:pPr lvl="1">
              <a:buFontTx/>
              <a:buChar char="-"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PIC uses a 10-bit Analog to Digital converter while the serial communication uses 8 bits.</a:t>
            </a:r>
          </a:p>
          <a:p>
            <a:pPr lvl="1">
              <a:buFontTx/>
              <a:buChar char="-"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We will need to send the data read from 8 sensors. At 10bits per sensor, we need 80 bits sent each message, or at least at a very high rate.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Wireless Communication Progress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Use </a:t>
            </a:r>
            <a:r>
              <a:rPr lang="en-US" dirty="0" err="1" smtClean="0"/>
              <a:t>Xbee</a:t>
            </a:r>
            <a:r>
              <a:rPr lang="en-US" dirty="0" smtClean="0"/>
              <a:t> module from </a:t>
            </a:r>
            <a:r>
              <a:rPr lang="en-US" dirty="0" err="1" smtClean="0"/>
              <a:t>Digi</a:t>
            </a:r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pPr>
              <a:buNone/>
            </a:pPr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  <p:pic>
        <p:nvPicPr>
          <p:cNvPr id="5" name="Picture 4" descr="xbeephoto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362200" y="2286000"/>
            <a:ext cx="3962400" cy="3962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Wireless Communication Progress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2.4 GHz</a:t>
            </a:r>
          </a:p>
          <a:p>
            <a:r>
              <a:rPr lang="en-US" dirty="0" smtClean="0"/>
              <a:t>1mW power output</a:t>
            </a:r>
          </a:p>
          <a:p>
            <a:r>
              <a:rPr lang="en-US" dirty="0" smtClean="0"/>
              <a:t>Radio Frequency, 250kbps</a:t>
            </a:r>
          </a:p>
          <a:p>
            <a:r>
              <a:rPr lang="en-US" dirty="0" smtClean="0"/>
              <a:t>100 ft indoor range</a:t>
            </a:r>
          </a:p>
          <a:p>
            <a:r>
              <a:rPr lang="en-US" dirty="0" smtClean="0"/>
              <a:t>Error handling</a:t>
            </a:r>
          </a:p>
          <a:p>
            <a:r>
              <a:rPr lang="en-US" dirty="0" smtClean="0"/>
              <a:t>3V supply voltage</a:t>
            </a:r>
          </a:p>
          <a:p>
            <a:r>
              <a:rPr lang="en-US" dirty="0" smtClean="0"/>
              <a:t>2mm pins, which are non-standard</a:t>
            </a:r>
          </a:p>
          <a:p>
            <a:r>
              <a:rPr lang="en-US" dirty="0" smtClean="0"/>
              <a:t>Requires only 2 pins for communication with PIC, RC6 and RC7 to 2 and 3</a:t>
            </a:r>
            <a:endParaRPr lang="en-US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Wireless Communication Progress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Issues</a:t>
            </a:r>
          </a:p>
          <a:p>
            <a:pPr lvl="1"/>
            <a:r>
              <a:rPr lang="en-US" dirty="0" smtClean="0"/>
              <a:t>Requires X-CTU to initialize </a:t>
            </a:r>
            <a:r>
              <a:rPr lang="en-US" dirty="0" err="1" smtClean="0"/>
              <a:t>Xbees</a:t>
            </a:r>
            <a:r>
              <a:rPr lang="en-US" dirty="0" smtClean="0"/>
              <a:t> to only communicate with each other at 9600kbaud.</a:t>
            </a:r>
          </a:p>
          <a:p>
            <a:pPr lvl="2"/>
            <a:r>
              <a:rPr lang="en-US" dirty="0" smtClean="0"/>
              <a:t>Computers with installation rights are limited</a:t>
            </a:r>
          </a:p>
          <a:p>
            <a:pPr lvl="1"/>
            <a:r>
              <a:rPr lang="en-US" dirty="0" smtClean="0"/>
              <a:t>Requires separate circuit with MAX232 chip to communicate with PC</a:t>
            </a:r>
          </a:p>
          <a:p>
            <a:pPr lvl="1"/>
            <a:r>
              <a:rPr lang="en-US" dirty="0" smtClean="0"/>
              <a:t>3.3V supply requires a voltage regulator</a:t>
            </a:r>
          </a:p>
          <a:p>
            <a:pPr lvl="1"/>
            <a:r>
              <a:rPr lang="en-US" dirty="0" smtClean="0"/>
              <a:t>SCI communication code (which works with wires) does not initially work with </a:t>
            </a:r>
            <a:r>
              <a:rPr lang="en-US" dirty="0" err="1" smtClean="0"/>
              <a:t>Xbees</a:t>
            </a:r>
            <a:r>
              <a:rPr lang="en-US" dirty="0" smtClean="0"/>
              <a:t>.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Wireless Communication Progress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Remaining Tasks</a:t>
            </a:r>
          </a:p>
          <a:p>
            <a:pPr lvl="1"/>
            <a:r>
              <a:rPr lang="en-US" dirty="0" smtClean="0"/>
              <a:t>Get </a:t>
            </a:r>
            <a:r>
              <a:rPr lang="en-US" dirty="0" err="1" smtClean="0"/>
              <a:t>Xbee</a:t>
            </a:r>
            <a:r>
              <a:rPr lang="en-US" dirty="0" smtClean="0"/>
              <a:t> to receive 8-bit number from other </a:t>
            </a:r>
            <a:r>
              <a:rPr lang="en-US" dirty="0" err="1" smtClean="0"/>
              <a:t>Xbee</a:t>
            </a:r>
            <a:endParaRPr lang="en-US" dirty="0" smtClean="0"/>
          </a:p>
          <a:p>
            <a:pPr lvl="1"/>
            <a:r>
              <a:rPr lang="en-US" dirty="0" smtClean="0"/>
              <a:t>Packet data into 80-bit packets to send all sensor data</a:t>
            </a:r>
          </a:p>
          <a:p>
            <a:pPr lvl="1"/>
            <a:r>
              <a:rPr lang="en-US" dirty="0" smtClean="0"/>
              <a:t>Ensure data rate is fast enough for our application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USB Communication Progress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Found information which outlines setting up USB communication using a PIC and Visual Studio </a:t>
            </a:r>
            <a:r>
              <a:rPr lang="en-US" dirty="0" smtClean="0">
                <a:hlinkClick r:id="rId2"/>
              </a:rPr>
              <a:t>http://www.waitingforfriday.com/index.php/Building_a_PIC18F_USB_device</a:t>
            </a:r>
            <a:endParaRPr lang="en-US" dirty="0" smtClean="0"/>
          </a:p>
          <a:p>
            <a:r>
              <a:rPr lang="en-US" dirty="0" smtClean="0"/>
              <a:t>The PIC 18F4620 does not have simple USB functionality, so changed to a similar PIC 18F4550.</a:t>
            </a:r>
          </a:p>
          <a:p>
            <a:r>
              <a:rPr lang="en-US" dirty="0" smtClean="0"/>
              <a:t>Received the new PICs May 3.</a:t>
            </a:r>
            <a:endParaRPr lang="en-US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USB Communication Progress</a:t>
            </a:r>
            <a:endParaRPr lang="en-US" dirty="0"/>
          </a:p>
        </p:txBody>
      </p:sp>
      <p:pic>
        <p:nvPicPr>
          <p:cNvPr id="4" name="Content Placeholder 3" descr="PIC18F4620pic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52400" y="1981200"/>
            <a:ext cx="4270357" cy="3459163"/>
          </a:xfrm>
        </p:spPr>
      </p:pic>
      <p:pic>
        <p:nvPicPr>
          <p:cNvPr id="5" name="Picture 4" descr="PIC18F455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267200" y="1981200"/>
            <a:ext cx="4657182" cy="3448050"/>
          </a:xfrm>
          <a:prstGeom prst="rect">
            <a:avLst/>
          </a:prstGeom>
        </p:spPr>
      </p:pic>
      <p:sp>
        <p:nvSpPr>
          <p:cNvPr id="6" name="Oval 5"/>
          <p:cNvSpPr/>
          <p:nvPr/>
        </p:nvSpPr>
        <p:spPr>
          <a:xfrm>
            <a:off x="5791200" y="4191000"/>
            <a:ext cx="838200" cy="1524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USB Communication Progress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Plan to update tutorial code to communicate sensor data to the USB and</a:t>
            </a:r>
          </a:p>
          <a:p>
            <a:pPr lvl="1"/>
            <a:r>
              <a:rPr lang="en-US" dirty="0" smtClean="0"/>
              <a:t>1. Display each sensors’ value for calibration and   coding</a:t>
            </a:r>
          </a:p>
          <a:p>
            <a:pPr lvl="1"/>
            <a:r>
              <a:rPr lang="en-US" dirty="0" smtClean="0"/>
              <a:t>2. Display and output in audio each symbol recognized by the system</a:t>
            </a:r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6600" dirty="0" smtClean="0"/>
              <a:t>Introduction</a:t>
            </a:r>
            <a:endParaRPr lang="en-US" sz="6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/>
              <a:t>	</a:t>
            </a:r>
            <a:r>
              <a:rPr lang="en-US" dirty="0" smtClean="0"/>
              <a:t>The goal is to create a glove that reads and recognizes American Sign language symbols and transmits the symbol wirelessly to a computer, enabling the user or client to hear what is being signed. This will be a very useful learning sign language and for aiding the communication between the blind and deaf.</a:t>
            </a:r>
            <a:endParaRPr lang="en-US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Circuit &amp; PCB</a:t>
            </a:r>
            <a:r>
              <a:rPr lang="en-US" dirty="0"/>
              <a:t> </a:t>
            </a:r>
            <a:r>
              <a:rPr lang="en-US" dirty="0" smtClean="0"/>
              <a:t>(Transmitter)</a:t>
            </a:r>
            <a:endParaRPr lang="en-US" dirty="0"/>
          </a:p>
        </p:txBody>
      </p:sp>
      <p:pic>
        <p:nvPicPr>
          <p:cNvPr id="6" name="Content Placeholder 5" descr="Ultiboard_Transmitter_4_30_2011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1219200" y="4191000"/>
            <a:ext cx="7313480" cy="2362200"/>
          </a:xfrm>
        </p:spPr>
      </p:pic>
      <p:pic>
        <p:nvPicPr>
          <p:cNvPr id="8" name="Content Placeholder 7" descr="Transmitter 4-30-2011.jpg"/>
          <p:cNvPicPr>
            <a:picLocks noGrp="1" noChangeAspect="1"/>
          </p:cNvPicPr>
          <p:nvPr>
            <p:ph sz="half" idx="1"/>
          </p:nvPr>
        </p:nvPicPr>
        <p:blipFill>
          <a:blip r:embed="rId3" cstate="print"/>
          <a:stretch>
            <a:fillRect/>
          </a:stretch>
        </p:blipFill>
        <p:spPr>
          <a:xfrm>
            <a:off x="2743200" y="1143000"/>
            <a:ext cx="4038600" cy="300010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Circuit &amp; PCB (Receiver)</a:t>
            </a:r>
            <a:endParaRPr lang="en-US" dirty="0"/>
          </a:p>
        </p:txBody>
      </p:sp>
      <p:pic>
        <p:nvPicPr>
          <p:cNvPr id="6" name="Content Placeholder 5" descr="Ultiboard_Receiver_4_30_2011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2057400" y="4114800"/>
            <a:ext cx="5564664" cy="2475482"/>
          </a:xfrm>
        </p:spPr>
      </p:pic>
      <p:pic>
        <p:nvPicPr>
          <p:cNvPr id="8" name="Content Placeholder 7" descr="Receiver 4-30-2011.jpg"/>
          <p:cNvPicPr>
            <a:picLocks noGrp="1" noChangeAspect="1"/>
          </p:cNvPicPr>
          <p:nvPr>
            <p:ph sz="half" idx="1"/>
          </p:nvPr>
        </p:nvPicPr>
        <p:blipFill>
          <a:blip r:embed="rId3" cstate="print"/>
          <a:stretch>
            <a:fillRect/>
          </a:stretch>
        </p:blipFill>
        <p:spPr>
          <a:xfrm>
            <a:off x="2438400" y="1219200"/>
            <a:ext cx="4495800" cy="2835996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1000" y="914400"/>
            <a:ext cx="4040188" cy="639762"/>
          </a:xfrm>
        </p:spPr>
        <p:txBody>
          <a:bodyPr>
            <a:noAutofit/>
          </a:bodyPr>
          <a:lstStyle/>
          <a:p>
            <a:pPr algn="ctr"/>
            <a:r>
              <a:rPr lang="en-US" sz="3600" dirty="0" smtClean="0"/>
              <a:t>Transmitter</a:t>
            </a:r>
            <a:endParaRPr lang="en-US" sz="3600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76400"/>
            <a:ext cx="4040188" cy="4267200"/>
          </a:xfrm>
        </p:spPr>
        <p:txBody>
          <a:bodyPr/>
          <a:lstStyle/>
          <a:p>
            <a:r>
              <a:rPr lang="en-US" dirty="0" err="1" smtClean="0"/>
              <a:t>Ultiboard</a:t>
            </a:r>
            <a:r>
              <a:rPr lang="en-US" dirty="0" smtClean="0"/>
              <a:t> Dimensions</a:t>
            </a:r>
          </a:p>
          <a:p>
            <a:pPr lvl="1"/>
            <a:r>
              <a:rPr lang="en-US" dirty="0" smtClean="0"/>
              <a:t>Length: 3950 mil = 3.95 in</a:t>
            </a:r>
          </a:p>
          <a:p>
            <a:pPr lvl="1"/>
            <a:r>
              <a:rPr lang="en-US" dirty="0" smtClean="0"/>
              <a:t>Width: 1250 mil = 1.25 in</a:t>
            </a:r>
          </a:p>
          <a:p>
            <a:r>
              <a:rPr lang="en-US" dirty="0" smtClean="0"/>
              <a:t>PCB get smaller once the prototype works</a:t>
            </a:r>
          </a:p>
          <a:p>
            <a:pPr lvl="1"/>
            <a:r>
              <a:rPr lang="en-US" dirty="0" smtClean="0"/>
              <a:t>Through hole components to surface mount</a:t>
            </a:r>
          </a:p>
          <a:p>
            <a:r>
              <a:rPr lang="en-US" dirty="0" smtClean="0"/>
              <a:t>Much larger due to inputs from:</a:t>
            </a:r>
          </a:p>
          <a:p>
            <a:pPr lvl="1"/>
            <a:r>
              <a:rPr lang="en-US" dirty="0" smtClean="0"/>
              <a:t>Flex Sensor</a:t>
            </a:r>
          </a:p>
          <a:p>
            <a:pPr lvl="1"/>
            <a:r>
              <a:rPr lang="en-US" dirty="0" smtClean="0"/>
              <a:t>Accelerometer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990600"/>
            <a:ext cx="4041775" cy="639762"/>
          </a:xfrm>
        </p:spPr>
        <p:txBody>
          <a:bodyPr>
            <a:noAutofit/>
          </a:bodyPr>
          <a:lstStyle/>
          <a:p>
            <a:pPr algn="ctr"/>
            <a:r>
              <a:rPr lang="en-US" sz="3600" dirty="0" smtClean="0"/>
              <a:t>Receiver</a:t>
            </a:r>
            <a:endParaRPr lang="en-US" sz="3600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8200" y="1752600"/>
            <a:ext cx="4041775" cy="4267200"/>
          </a:xfrm>
        </p:spPr>
        <p:txBody>
          <a:bodyPr/>
          <a:lstStyle/>
          <a:p>
            <a:r>
              <a:rPr lang="en-US" dirty="0" err="1" smtClean="0"/>
              <a:t>Ultiboard</a:t>
            </a:r>
            <a:r>
              <a:rPr lang="en-US" dirty="0" smtClean="0"/>
              <a:t> Dimensions</a:t>
            </a:r>
          </a:p>
          <a:p>
            <a:pPr lvl="1"/>
            <a:r>
              <a:rPr lang="en-US" dirty="0" smtClean="0"/>
              <a:t>Length: 2700 mil = 2.7 in</a:t>
            </a:r>
          </a:p>
          <a:p>
            <a:pPr lvl="1"/>
            <a:r>
              <a:rPr lang="en-US" dirty="0" smtClean="0"/>
              <a:t>Width: 1200 mil = 1.2 in</a:t>
            </a:r>
          </a:p>
          <a:p>
            <a:r>
              <a:rPr lang="en-US" dirty="0" smtClean="0"/>
              <a:t>PCB get smaller once the prototype works</a:t>
            </a:r>
          </a:p>
          <a:p>
            <a:pPr lvl="1"/>
            <a:r>
              <a:rPr lang="en-US" dirty="0" smtClean="0"/>
              <a:t>Through Hole components to Surface Mount</a:t>
            </a:r>
          </a:p>
          <a:p>
            <a:r>
              <a:rPr lang="en-US" dirty="0" smtClean="0"/>
              <a:t>Desire: To rest in USB port similar to flash drive</a:t>
            </a:r>
          </a:p>
          <a:p>
            <a:pPr lvl="1"/>
            <a:r>
              <a:rPr lang="en-US" dirty="0" smtClean="0"/>
              <a:t>Reduce Weight by switching to surface mount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Programming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Input Program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 smtClean="0"/>
              <a:t>Data from flex sensors and accelerometer get processed</a:t>
            </a:r>
          </a:p>
          <a:p>
            <a:r>
              <a:rPr lang="en-US" dirty="0" smtClean="0"/>
              <a:t>Calibration for each person</a:t>
            </a:r>
          </a:p>
          <a:p>
            <a:r>
              <a:rPr lang="en-US" dirty="0" smtClean="0"/>
              <a:t>Gives the signed letter</a:t>
            </a:r>
          </a:p>
          <a:p>
            <a:r>
              <a:rPr lang="en-US" dirty="0" smtClean="0"/>
              <a:t>Margin of error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 dirty="0" smtClean="0"/>
              <a:t>Spell Check Program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r>
              <a:rPr lang="en-US" dirty="0" smtClean="0"/>
              <a:t>Fail safe for input program</a:t>
            </a:r>
          </a:p>
          <a:p>
            <a:r>
              <a:rPr lang="en-US" dirty="0" smtClean="0"/>
              <a:t>Multiple function calls</a:t>
            </a:r>
          </a:p>
          <a:p>
            <a:pPr lvl="1"/>
            <a:r>
              <a:rPr lang="en-US" dirty="0" smtClean="0"/>
              <a:t>Vectors of strings</a:t>
            </a:r>
          </a:p>
          <a:p>
            <a:pPr lvl="1"/>
            <a:r>
              <a:rPr lang="en-US" dirty="0" smtClean="0"/>
              <a:t>Vectors of vectors of strings</a:t>
            </a:r>
          </a:p>
          <a:p>
            <a:r>
              <a:rPr lang="en-US" dirty="0" smtClean="0"/>
              <a:t>Signed word checks with dictionary</a:t>
            </a:r>
          </a:p>
          <a:p>
            <a:pPr lvl="1"/>
            <a:r>
              <a:rPr lang="en-US" dirty="0" smtClean="0"/>
              <a:t>If word is off because symbol is similar</a:t>
            </a:r>
          </a:p>
          <a:p>
            <a:pPr lvl="2"/>
            <a:r>
              <a:rPr lang="en-US" dirty="0" smtClean="0"/>
              <a:t>Check dictionary with a close word of the same length</a:t>
            </a:r>
            <a:endParaRPr lang="en-US"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Completed Tasks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Requirements </a:t>
            </a:r>
            <a:r>
              <a:rPr lang="en-US" dirty="0" smtClean="0"/>
              <a:t>Capture (Stephen)</a:t>
            </a:r>
          </a:p>
          <a:p>
            <a:pPr lvl="1"/>
            <a:r>
              <a:rPr lang="en-US" dirty="0" smtClean="0"/>
              <a:t>Feb. 4, 2011</a:t>
            </a:r>
            <a:endParaRPr lang="en-US" dirty="0" smtClean="0"/>
          </a:p>
          <a:p>
            <a:r>
              <a:rPr lang="en-US" dirty="0" smtClean="0"/>
              <a:t>System </a:t>
            </a:r>
            <a:r>
              <a:rPr lang="en-US" dirty="0" smtClean="0"/>
              <a:t>Research (All)</a:t>
            </a:r>
          </a:p>
          <a:p>
            <a:pPr lvl="1"/>
            <a:r>
              <a:rPr lang="en-US" dirty="0" smtClean="0"/>
              <a:t>Feb. 18, 2011</a:t>
            </a:r>
            <a:endParaRPr lang="en-US" dirty="0" smtClean="0"/>
          </a:p>
          <a:p>
            <a:r>
              <a:rPr lang="en-US" dirty="0" smtClean="0"/>
              <a:t>Parts </a:t>
            </a:r>
            <a:r>
              <a:rPr lang="en-US" dirty="0" smtClean="0"/>
              <a:t>Research (All)</a:t>
            </a:r>
          </a:p>
          <a:p>
            <a:pPr lvl="1"/>
            <a:r>
              <a:rPr lang="en-US" dirty="0" smtClean="0"/>
              <a:t>Feb. 18, 2011</a:t>
            </a:r>
            <a:endParaRPr lang="en-US" dirty="0" smtClean="0"/>
          </a:p>
          <a:p>
            <a:r>
              <a:rPr lang="en-US" dirty="0" smtClean="0"/>
              <a:t>Preliminary </a:t>
            </a:r>
            <a:r>
              <a:rPr lang="en-US" dirty="0" smtClean="0"/>
              <a:t>Budget (All)</a:t>
            </a:r>
          </a:p>
          <a:p>
            <a:pPr lvl="1"/>
            <a:r>
              <a:rPr lang="en-US" dirty="0" smtClean="0"/>
              <a:t>Feb. 18, 2011</a:t>
            </a:r>
            <a:endParaRPr lang="en-US" dirty="0" smtClean="0"/>
          </a:p>
          <a:p>
            <a:r>
              <a:rPr lang="en-US" dirty="0" smtClean="0"/>
              <a:t>Circuit </a:t>
            </a:r>
            <a:r>
              <a:rPr lang="en-US" dirty="0" smtClean="0"/>
              <a:t>Simulation (Davis and Stephen)</a:t>
            </a:r>
          </a:p>
          <a:p>
            <a:pPr lvl="1"/>
            <a:r>
              <a:rPr lang="en-US" dirty="0" smtClean="0"/>
              <a:t>March 2, 2011 [Discovered it was impossible]</a:t>
            </a:r>
            <a:endParaRPr lang="en-US" dirty="0" smtClean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Completed Tasks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US" dirty="0" smtClean="0"/>
              <a:t>Breadboard – Serial Comm. (Davis &amp; Mohammed)</a:t>
            </a:r>
          </a:p>
          <a:p>
            <a:pPr lvl="1"/>
            <a:r>
              <a:rPr lang="en-US" dirty="0" smtClean="0"/>
              <a:t>March 24, 2011</a:t>
            </a:r>
            <a:endParaRPr lang="en-US" dirty="0" smtClean="0"/>
          </a:p>
          <a:p>
            <a:r>
              <a:rPr lang="en-US" dirty="0" smtClean="0"/>
              <a:t>Sensors – Flex Sensor (Stephen)</a:t>
            </a:r>
          </a:p>
          <a:p>
            <a:pPr lvl="1"/>
            <a:r>
              <a:rPr lang="en-US" dirty="0" smtClean="0"/>
              <a:t>April 21, 2011</a:t>
            </a:r>
            <a:endParaRPr lang="en-US" dirty="0" smtClean="0"/>
          </a:p>
          <a:p>
            <a:r>
              <a:rPr lang="en-US" dirty="0" smtClean="0"/>
              <a:t>Code – Symbol Algorithms (Stephen)</a:t>
            </a:r>
          </a:p>
          <a:p>
            <a:pPr lvl="1"/>
            <a:r>
              <a:rPr lang="en-US" dirty="0" smtClean="0"/>
              <a:t>April 26, 2011</a:t>
            </a:r>
            <a:endParaRPr lang="en-US" dirty="0" smtClean="0"/>
          </a:p>
          <a:p>
            <a:r>
              <a:rPr lang="en-US" dirty="0" smtClean="0"/>
              <a:t>Code – Spell Check (Stephen)</a:t>
            </a:r>
          </a:p>
          <a:p>
            <a:pPr lvl="1"/>
            <a:r>
              <a:rPr lang="en-US" dirty="0" smtClean="0"/>
              <a:t>April 28, 2011</a:t>
            </a:r>
            <a:endParaRPr lang="en-US" dirty="0" smtClean="0"/>
          </a:p>
          <a:p>
            <a:r>
              <a:rPr lang="en-US" dirty="0" smtClean="0"/>
              <a:t>Preliminary PCB layout (Stephen)</a:t>
            </a:r>
          </a:p>
          <a:p>
            <a:pPr lvl="1"/>
            <a:r>
              <a:rPr lang="en-US" dirty="0" smtClean="0"/>
              <a:t>March 17, 2011</a:t>
            </a:r>
            <a:endParaRPr lang="en-US" dirty="0" smtClean="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Remaining Tasks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Breadboard – </a:t>
            </a:r>
            <a:r>
              <a:rPr lang="en-US" dirty="0" smtClean="0"/>
              <a:t>Wireless (Davis &amp; Mohammed)</a:t>
            </a:r>
            <a:endParaRPr lang="en-US" dirty="0" smtClean="0"/>
          </a:p>
          <a:p>
            <a:r>
              <a:rPr lang="en-US" dirty="0" smtClean="0"/>
              <a:t>Breadboard – USB </a:t>
            </a:r>
            <a:r>
              <a:rPr lang="en-US" dirty="0" smtClean="0"/>
              <a:t>Communication (Davis &amp; Mohammed)</a:t>
            </a:r>
            <a:endParaRPr lang="en-US" dirty="0" smtClean="0"/>
          </a:p>
          <a:p>
            <a:r>
              <a:rPr lang="en-US" dirty="0" smtClean="0"/>
              <a:t>Code – Visual Studio </a:t>
            </a:r>
            <a:r>
              <a:rPr lang="en-US" dirty="0" smtClean="0"/>
              <a:t>interface (Davis)</a:t>
            </a:r>
            <a:endParaRPr lang="en-US" dirty="0" smtClean="0"/>
          </a:p>
          <a:p>
            <a:r>
              <a:rPr lang="en-US" dirty="0" smtClean="0"/>
              <a:t>Code – Wireless </a:t>
            </a:r>
            <a:r>
              <a:rPr lang="en-US" dirty="0" smtClean="0"/>
              <a:t>Subroutines (Mohammed)</a:t>
            </a:r>
            <a:endParaRPr lang="en-US" dirty="0" smtClean="0"/>
          </a:p>
          <a:p>
            <a:r>
              <a:rPr lang="en-US" dirty="0" smtClean="0"/>
              <a:t>Sensors – </a:t>
            </a:r>
            <a:r>
              <a:rPr lang="en-US" dirty="0" smtClean="0"/>
              <a:t>Accelerometer (Stephen)</a:t>
            </a:r>
            <a:endParaRPr lang="en-US" dirty="0" smtClean="0"/>
          </a:p>
          <a:p>
            <a:r>
              <a:rPr lang="en-US" dirty="0" smtClean="0"/>
              <a:t>Prototype </a:t>
            </a:r>
            <a:r>
              <a:rPr lang="en-US" dirty="0" smtClean="0"/>
              <a:t>Glove (All)</a:t>
            </a:r>
            <a:endParaRPr lang="en-US" dirty="0" smtClean="0"/>
          </a:p>
          <a:p>
            <a:r>
              <a:rPr lang="en-US" dirty="0" smtClean="0"/>
              <a:t>Final PCB </a:t>
            </a:r>
            <a:r>
              <a:rPr lang="en-US" dirty="0" smtClean="0"/>
              <a:t>Layout (Stephen)</a:t>
            </a:r>
            <a:endParaRPr lang="en-US" dirty="0" smtClean="0"/>
          </a:p>
          <a:p>
            <a:r>
              <a:rPr lang="en-US" dirty="0" smtClean="0"/>
              <a:t>Professional </a:t>
            </a:r>
            <a:r>
              <a:rPr lang="en-US" dirty="0" smtClean="0"/>
              <a:t>Glove (All)</a:t>
            </a:r>
            <a:endParaRPr lang="en-US" dirty="0" smtClean="0"/>
          </a:p>
          <a:p>
            <a:r>
              <a:rPr lang="en-US" dirty="0" smtClean="0"/>
              <a:t>Add more functionality (optional</a:t>
            </a:r>
            <a:r>
              <a:rPr lang="en-US" dirty="0" smtClean="0"/>
              <a:t>) (All)</a:t>
            </a:r>
            <a:endParaRPr lang="en-US" dirty="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Budget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ChangeAspect="1"/>
          </p:cNvGraphicFramePr>
          <p:nvPr>
            <p:ph idx="1"/>
          </p:nvPr>
        </p:nvGraphicFramePr>
        <p:xfrm>
          <a:off x="609600" y="1600200"/>
          <a:ext cx="7623942" cy="4381500"/>
        </p:xfrm>
        <a:graphic>
          <a:graphicData uri="http://schemas.openxmlformats.org/presentationml/2006/ole">
            <p:oleObj spid="_x0000_s1026" name="Worksheet" r:id="rId3" imgW="7210350" imgH="4143375" progId="Excel.Sheet.12">
              <p:embed/>
            </p:oleObj>
          </a:graphicData>
        </a:graphic>
      </p:graphicFrame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Summary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Multiple changes in components and requirements slowed progress on the project</a:t>
            </a:r>
          </a:p>
          <a:p>
            <a:r>
              <a:rPr lang="en-US" dirty="0" smtClean="0"/>
              <a:t>We have a start on nearly all aspects of the project, and have a clear view of what needs to be done</a:t>
            </a:r>
          </a:p>
          <a:p>
            <a:pPr lvl="1"/>
            <a:r>
              <a:rPr lang="en-US" dirty="0" smtClean="0"/>
              <a:t>Hardware: Wireless and USB communication, PCB fabrication, attach sensors to glove</a:t>
            </a:r>
          </a:p>
          <a:p>
            <a:pPr lvl="1"/>
            <a:r>
              <a:rPr lang="en-US" dirty="0" smtClean="0"/>
              <a:t>Software: Algorithms configured to sensors, find text to speech program</a:t>
            </a:r>
          </a:p>
          <a:p>
            <a:r>
              <a:rPr lang="en-US" dirty="0" smtClean="0"/>
              <a:t>We are confident we can complete a quality device on time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Advisor Requirements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Glove must be wireless, using accelerometers to measure finger position</a:t>
            </a:r>
          </a:p>
          <a:p>
            <a:r>
              <a:rPr lang="en-US" dirty="0" smtClean="0"/>
              <a:t>Receiver must plug into a USB port to transfer data to a PC</a:t>
            </a:r>
          </a:p>
          <a:p>
            <a:r>
              <a:rPr lang="en-US" dirty="0" smtClean="0"/>
              <a:t>System must be low-power, as to run off a battery</a:t>
            </a:r>
          </a:p>
          <a:p>
            <a:r>
              <a:rPr lang="en-US" dirty="0" smtClean="0"/>
              <a:t>Data must be transferred into audible speech using a previously made program</a:t>
            </a:r>
          </a:p>
          <a:p>
            <a:r>
              <a:rPr lang="en-US" dirty="0" smtClean="0"/>
              <a:t>The device must accurately recognize American Sign Language symbols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Group Adjustments to Requirements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Sensors are now one flex sensor per finger to measure position and one accelerometer to measure hand orientation</a:t>
            </a:r>
          </a:p>
          <a:p>
            <a:r>
              <a:rPr lang="en-US" dirty="0" smtClean="0"/>
              <a:t>Device must be able to at least recognize the alphabet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TopLevelFlowDiagram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124200" y="275129"/>
            <a:ext cx="2895600" cy="6539391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PIC Serial Communication Progress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first step of our hardware is to have two PICs communicate serially.</a:t>
            </a:r>
          </a:p>
          <a:p>
            <a:r>
              <a:rPr lang="en-US" dirty="0" smtClean="0"/>
              <a:t>The PIC 18F series can easily be set up for this type of communication.</a:t>
            </a:r>
          </a:p>
          <a:p>
            <a:r>
              <a:rPr lang="en-US" dirty="0" smtClean="0"/>
              <a:t>Our wireless nodes use the same type of communication.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PIC Serial Communication Progress</a:t>
            </a:r>
            <a:endParaRPr lang="en-US" dirty="0"/>
          </a:p>
        </p:txBody>
      </p:sp>
      <p:pic>
        <p:nvPicPr>
          <p:cNvPr id="4" name="Content Placeholder 3" descr="Pic 2 pic.bmp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295400" y="1905000"/>
            <a:ext cx="6311597" cy="4114800"/>
          </a:xfr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PIC Serial Communication Progress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pPr>
              <a:buFontTx/>
              <a:buChar char="-"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To test, we used two PIC 18F4620 Development Boards used in ECE 376.</a:t>
            </a:r>
          </a:p>
          <a:p>
            <a:pPr>
              <a:buFontTx/>
              <a:buChar char="-"/>
            </a:pP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Tx/>
              <a:buChar char="-"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Use LCD displays on each to debug code</a:t>
            </a:r>
          </a:p>
          <a:p>
            <a:pPr>
              <a:buFontTx/>
              <a:buChar char="-"/>
            </a:pP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Tx/>
              <a:buChar char="-"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Could also interface with a PC to view data.</a:t>
            </a:r>
          </a:p>
          <a:p>
            <a:pPr>
              <a:buFontTx/>
              <a:buChar char="-"/>
            </a:pP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- Both transmit and receive are set up as input.</a:t>
            </a:r>
          </a:p>
          <a:p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- Efficiency. You can send an unlimited amount of data using 3 lines in full duplex mode:</a:t>
            </a:r>
          </a:p>
          <a:p>
            <a:pPr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	- RC7/RX receive: data being sent to the PIC.</a:t>
            </a:r>
          </a:p>
          <a:p>
            <a:pPr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	-RC6/TX transmit: data being sent from the PIC.</a:t>
            </a:r>
          </a:p>
          <a:p>
            <a:pPr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	- ground common ground (not needed if launching a wave).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PIC Serial Communication Progress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 We set up PORTC as follows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838200" y="1905000"/>
            <a:ext cx="7543800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2000" b="1" dirty="0" smtClean="0"/>
          </a:p>
          <a:p>
            <a:endParaRPr lang="en-US" dirty="0"/>
          </a:p>
        </p:txBody>
      </p:sp>
      <p:pic>
        <p:nvPicPr>
          <p:cNvPr id="5" name="Picture 4" descr="TRISC.bmp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04800" y="2286000"/>
            <a:ext cx="8248650" cy="2047875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609600" y="4572000"/>
            <a:ext cx="7924800" cy="19082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Tx/>
              <a:buChar char="-"/>
            </a:pPr>
            <a:r>
              <a:rPr lang="en-US" sz="2000" dirty="0" smtClean="0"/>
              <a:t>When TXEN=1 (transmit enable), you override TRISC and make RC6 an output.</a:t>
            </a:r>
          </a:p>
          <a:p>
            <a:pPr>
              <a:buFontTx/>
              <a:buChar char="-"/>
            </a:pPr>
            <a:endParaRPr lang="en-US" sz="2000" dirty="0" smtClean="0"/>
          </a:p>
          <a:p>
            <a:r>
              <a:rPr lang="en-US" sz="2000" dirty="0" smtClean="0"/>
              <a:t>- When TXEN=0 (transmit disabled), RC6 returns to high-impedance. This allows someone else to drive the data line.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264</TotalTime>
  <Words>993</Words>
  <Application>Microsoft Office PowerPoint</Application>
  <PresentationFormat>On-screen Show (4:3)</PresentationFormat>
  <Paragraphs>161</Paragraphs>
  <Slides>28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28</vt:i4>
      </vt:variant>
    </vt:vector>
  </HeadingPairs>
  <TitlesOfParts>
    <vt:vector size="30" baseType="lpstr">
      <vt:lpstr>Office Theme</vt:lpstr>
      <vt:lpstr>Worksheet</vt:lpstr>
      <vt:lpstr>Hand 2 Speech</vt:lpstr>
      <vt:lpstr>Introduction</vt:lpstr>
      <vt:lpstr>Advisor Requirements</vt:lpstr>
      <vt:lpstr>Group Adjustments to Requirements</vt:lpstr>
      <vt:lpstr>Slide 5</vt:lpstr>
      <vt:lpstr>PIC Serial Communication Progress</vt:lpstr>
      <vt:lpstr>PIC Serial Communication Progress</vt:lpstr>
      <vt:lpstr>PIC Serial Communication Progress</vt:lpstr>
      <vt:lpstr>PIC Serial Communication Progress</vt:lpstr>
      <vt:lpstr>PIC Serial Communication Progress</vt:lpstr>
      <vt:lpstr>PIC Serial Communication Progress</vt:lpstr>
      <vt:lpstr>PIC Serial Communication Progress</vt:lpstr>
      <vt:lpstr>Wireless Communication Progress</vt:lpstr>
      <vt:lpstr>Wireless Communication Progress</vt:lpstr>
      <vt:lpstr>Wireless Communication Progress</vt:lpstr>
      <vt:lpstr>Wireless Communication Progress</vt:lpstr>
      <vt:lpstr>USB Communication Progress</vt:lpstr>
      <vt:lpstr>USB Communication Progress</vt:lpstr>
      <vt:lpstr>USB Communication Progress</vt:lpstr>
      <vt:lpstr>Circuit &amp; PCB (Transmitter)</vt:lpstr>
      <vt:lpstr>Circuit &amp; PCB (Receiver)</vt:lpstr>
      <vt:lpstr>Slide 22</vt:lpstr>
      <vt:lpstr>Programming</vt:lpstr>
      <vt:lpstr>Completed Tasks</vt:lpstr>
      <vt:lpstr>Completed Tasks</vt:lpstr>
      <vt:lpstr>Remaining Tasks</vt:lpstr>
      <vt:lpstr>Budget</vt:lpstr>
      <vt:lpstr>Summary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Hand 2 Speech</dc:title>
  <dc:creator>Stephen</dc:creator>
  <cp:lastModifiedBy>davis.beattie</cp:lastModifiedBy>
  <cp:revision>38</cp:revision>
  <dcterms:created xsi:type="dcterms:W3CDTF">2011-04-30T15:18:19Z</dcterms:created>
  <dcterms:modified xsi:type="dcterms:W3CDTF">2011-05-04T06:51:20Z</dcterms:modified>
</cp:coreProperties>
</file>